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10058400" cx="7772400"/>
  <p:notesSz cx="6858000" cy="9144000"/>
  <p:embeddedFontLst>
    <p:embeddedFont>
      <p:font typeface="Halant"/>
      <p:regular r:id="rId8"/>
      <p:bold r:id="rId9"/>
    </p:embeddedFont>
    <p:embeddedFont>
      <p:font typeface="Roboto"/>
      <p:regular r:id="rId10"/>
      <p:bold r:id="rId11"/>
      <p:italic r:id="rId12"/>
      <p:boldItalic r:id="rId13"/>
    </p:embeddedFont>
    <p:embeddedFont>
      <p:font typeface="Barlow Condensed"/>
      <p:regular r:id="rId14"/>
      <p:bold r:id="rId15"/>
      <p:italic r:id="rId16"/>
      <p:boldItalic r:id="rId17"/>
    </p:embeddedFont>
    <p:embeddedFont>
      <p:font typeface="Pirata One"/>
      <p:regular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.fntdata"/><Relationship Id="rId10" Type="http://schemas.openxmlformats.org/officeDocument/2006/relationships/font" Target="fonts/Roboto-regular.fntdata"/><Relationship Id="rId13" Type="http://schemas.openxmlformats.org/officeDocument/2006/relationships/font" Target="fonts/Roboto-boldItalic.fntdata"/><Relationship Id="rId12" Type="http://schemas.openxmlformats.org/officeDocument/2006/relationships/font" Target="fonts/Roboto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Halant-bold.fntdata"/><Relationship Id="rId15" Type="http://schemas.openxmlformats.org/officeDocument/2006/relationships/font" Target="fonts/BarlowCondensed-bold.fntdata"/><Relationship Id="rId14" Type="http://schemas.openxmlformats.org/officeDocument/2006/relationships/font" Target="fonts/BarlowCondensed-regular.fntdata"/><Relationship Id="rId17" Type="http://schemas.openxmlformats.org/officeDocument/2006/relationships/font" Target="fonts/BarlowCondensed-boldItalic.fntdata"/><Relationship Id="rId16" Type="http://schemas.openxmlformats.org/officeDocument/2006/relationships/font" Target="fonts/BarlowCondensed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PirataOne-regular.fntdata"/><Relationship Id="rId7" Type="http://schemas.openxmlformats.org/officeDocument/2006/relationships/slide" Target="slides/slide2.xml"/><Relationship Id="rId8" Type="http://schemas.openxmlformats.org/officeDocument/2006/relationships/font" Target="fonts/Halan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1b19784a18_0_11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1b19784a18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www.worldhistory.org/article/1632/the-printing-revolution-in-renaissance-europe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7803" l="0" r="0" t="7837"/>
          <a:stretch/>
        </p:blipFill>
        <p:spPr>
          <a:xfrm>
            <a:off x="152400" y="1192625"/>
            <a:ext cx="7467602" cy="4198774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55" name="Google Shape;55;p13"/>
          <p:cNvPicPr preferRelativeResize="0"/>
          <p:nvPr/>
        </p:nvPicPr>
        <p:blipFill rotWithShape="1">
          <a:blip r:embed="rId4">
            <a:alphaModFix/>
          </a:blip>
          <a:srcRect b="8013" l="0" r="0" t="8072"/>
          <a:stretch/>
        </p:blipFill>
        <p:spPr>
          <a:xfrm>
            <a:off x="152400" y="5689675"/>
            <a:ext cx="7467602" cy="4176624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56" name="Google Shape;56;p13"/>
          <p:cNvSpPr txBox="1"/>
          <p:nvPr/>
        </p:nvSpPr>
        <p:spPr>
          <a:xfrm>
            <a:off x="265450" y="307100"/>
            <a:ext cx="7354500" cy="99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Description &amp; Requirements:</a:t>
            </a:r>
            <a:endParaRPr sz="28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 u="sng">
                <a:solidFill>
                  <a:schemeClr val="hlink"/>
                </a:solidFill>
                <a:latin typeface="Halant"/>
                <a:ea typeface="Halant"/>
                <a:cs typeface="Halant"/>
                <a:sym typeface="Halant"/>
                <a:hlinkClick r:id="rId5"/>
              </a:rPr>
              <a:t>READ: Article About Gutenberg Printing Press</a:t>
            </a:r>
            <a:endParaRPr b="1"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FEFEF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4"/>
          <p:cNvCxnSpPr/>
          <p:nvPr/>
        </p:nvCxnSpPr>
        <p:spPr>
          <a:xfrm>
            <a:off x="0" y="1501725"/>
            <a:ext cx="7779600" cy="4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Google Shape;62;p14"/>
          <p:cNvSpPr txBox="1"/>
          <p:nvPr/>
        </p:nvSpPr>
        <p:spPr>
          <a:xfrm>
            <a:off x="144325" y="220075"/>
            <a:ext cx="7446900" cy="108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400">
                <a:solidFill>
                  <a:schemeClr val="dk1"/>
                </a:solidFill>
                <a:latin typeface="Pirata One"/>
                <a:ea typeface="Pirata One"/>
                <a:cs typeface="Pirata One"/>
                <a:sym typeface="Pirata One"/>
              </a:rPr>
              <a:t>The Cathedral Chronicle</a:t>
            </a:r>
            <a:endParaRPr sz="6400">
              <a:solidFill>
                <a:schemeClr val="dk1"/>
              </a:solidFill>
              <a:latin typeface="Pirata One"/>
              <a:ea typeface="Pirata One"/>
              <a:cs typeface="Pirata One"/>
              <a:sym typeface="Pirata One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33500" y="1539725"/>
            <a:ext cx="7349400" cy="88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b="1" lang="en" sz="3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ADD HEADLINE HERE]</a:t>
            </a:r>
            <a:endParaRPr b="1" sz="34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64" name="Google Shape;64;p14"/>
          <p:cNvCxnSpPr/>
          <p:nvPr/>
        </p:nvCxnSpPr>
        <p:spPr>
          <a:xfrm>
            <a:off x="3100400" y="2579825"/>
            <a:ext cx="9000" cy="7464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5" name="Google Shape;65;p14"/>
          <p:cNvSpPr txBox="1"/>
          <p:nvPr/>
        </p:nvSpPr>
        <p:spPr>
          <a:xfrm>
            <a:off x="107401" y="2451725"/>
            <a:ext cx="2798400" cy="52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/>
          <a:p>
            <a:pPr indent="0" lvl="0" marL="0" rtl="0" algn="l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b="1" lang="en" sz="1320">
                <a:solidFill>
                  <a:srgbClr val="434343"/>
                </a:solidFill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b="1" lang="en" sz="1320">
                <a:solidFill>
                  <a:srgbClr val="434343"/>
                </a:solidFill>
                <a:latin typeface="Courier New"/>
                <a:ea typeface="Courier New"/>
                <a:cs typeface="Courier New"/>
                <a:sym typeface="Courier New"/>
              </a:rPr>
              <a:t>News Article Goes Here]</a:t>
            </a:r>
            <a:endParaRPr b="1" sz="1320">
              <a:solidFill>
                <a:srgbClr val="434343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3266351" y="5327400"/>
            <a:ext cx="4025700" cy="3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100">
                <a:solidFill>
                  <a:srgbClr val="434343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The Canterbury Cathedral, Located in Canterbury, Kent</a:t>
            </a:r>
            <a:endParaRPr i="1" sz="1100">
              <a:solidFill>
                <a:srgbClr val="434343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100">
              <a:solidFill>
                <a:srgbClr val="434343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100">
              <a:solidFill>
                <a:srgbClr val="434343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3266351" y="5602125"/>
            <a:ext cx="4025700" cy="52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 fontScale="25000"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800">
                <a:solidFill>
                  <a:srgbClr val="434343"/>
                </a:solidFill>
                <a:latin typeface="Courier New"/>
                <a:ea typeface="Courier New"/>
                <a:cs typeface="Courier New"/>
                <a:sym typeface="Courier New"/>
              </a:rPr>
              <a:t>Opinion Piece Goes Here</a:t>
            </a:r>
            <a:endParaRPr b="1" sz="6800">
              <a:solidFill>
                <a:srgbClr val="434343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266225" y="6011925"/>
            <a:ext cx="4025700" cy="26103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By: Name</a:t>
            </a:r>
            <a:r>
              <a:rPr b="1" lang="en">
                <a:latin typeface="Courier New"/>
                <a:ea typeface="Courier New"/>
                <a:cs typeface="Courier New"/>
                <a:sym typeface="Courier New"/>
              </a:rPr>
              <a:t>s</a:t>
            </a:r>
            <a:endParaRPr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Type here</a:t>
            </a:r>
            <a:endParaRPr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03900" y="2633275"/>
            <a:ext cx="4044001" cy="2689422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4"/>
          <p:cNvSpPr txBox="1"/>
          <p:nvPr/>
        </p:nvSpPr>
        <p:spPr>
          <a:xfrm>
            <a:off x="255675" y="9618625"/>
            <a:ext cx="2901000" cy="34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252525"/>
                </a:solidFill>
                <a:latin typeface="Roboto"/>
                <a:ea typeface="Roboto"/>
                <a:cs typeface="Roboto"/>
                <a:sym typeface="Roboto"/>
              </a:rPr>
              <a:t>1556</a:t>
            </a:r>
            <a:r>
              <a:rPr b="1" lang="en" sz="1200">
                <a:solidFill>
                  <a:srgbClr val="252525"/>
                </a:solidFill>
                <a:latin typeface="Roboto"/>
                <a:ea typeface="Roboto"/>
                <a:cs typeface="Roboto"/>
                <a:sym typeface="Roboto"/>
              </a:rPr>
              <a:t>-</a:t>
            </a:r>
            <a:r>
              <a:rPr b="1" lang="en" sz="1200">
                <a:solidFill>
                  <a:srgbClr val="252525"/>
                </a:solidFill>
                <a:latin typeface="Roboto"/>
                <a:ea typeface="Roboto"/>
                <a:cs typeface="Roboto"/>
                <a:sym typeface="Roboto"/>
              </a:rPr>
              <a:t>MONTH-DAY</a:t>
            </a:r>
            <a:endParaRPr b="1" sz="1200">
              <a:solidFill>
                <a:srgbClr val="25252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3695700" y="9618625"/>
            <a:ext cx="3385500" cy="34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252525"/>
                </a:solidFill>
                <a:latin typeface="Roboto"/>
                <a:ea typeface="Roboto"/>
                <a:cs typeface="Roboto"/>
                <a:sym typeface="Roboto"/>
              </a:rPr>
              <a:t>THIRD EDITION</a:t>
            </a:r>
            <a:endParaRPr b="1" sz="1200">
              <a:solidFill>
                <a:srgbClr val="25252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